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4" autoAdjust="0"/>
    <p:restoredTop sz="94660"/>
  </p:normalViewPr>
  <p:slideViewPr>
    <p:cSldViewPr snapToGrid="0">
      <p:cViewPr varScale="1">
        <p:scale>
          <a:sx n="106" d="100"/>
          <a:sy n="106" d="100"/>
        </p:scale>
        <p:origin x="132"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sbecker8076@mccneb.edu" TargetMode="External"/><Relationship Id="rId2" Type="http://schemas.openxmlformats.org/officeDocument/2006/relationships/hyperlink" Target="mailto:krodabaugh@mccneb.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39896" y="649224"/>
            <a:ext cx="7764716" cy="4128157"/>
          </a:xfrm>
        </p:spPr>
        <p:txBody>
          <a:bodyPr>
            <a:noAutofit/>
          </a:bodyPr>
          <a:lstStyle/>
          <a:p>
            <a:r>
              <a:rPr lang="en-US" sz="8000" dirty="0" smtClean="0"/>
              <a:t>Relationships </a:t>
            </a:r>
            <a:br>
              <a:rPr lang="en-US" sz="8000" dirty="0" smtClean="0"/>
            </a:br>
            <a:r>
              <a:rPr lang="en-US" sz="8000" dirty="0" smtClean="0"/>
              <a:t>			and </a:t>
            </a:r>
            <a:br>
              <a:rPr lang="en-US" sz="8000" dirty="0" smtClean="0"/>
            </a:br>
            <a:r>
              <a:rPr lang="en-US" sz="8000" dirty="0" smtClean="0"/>
              <a:t>Repetition</a:t>
            </a:r>
            <a:endParaRPr lang="en-US" sz="8000" dirty="0"/>
          </a:p>
        </p:txBody>
      </p:sp>
      <p:sp>
        <p:nvSpPr>
          <p:cNvPr id="3" name="Subtitle 2"/>
          <p:cNvSpPr>
            <a:spLocks noGrp="1"/>
          </p:cNvSpPr>
          <p:nvPr>
            <p:ph type="subTitle" idx="1"/>
          </p:nvPr>
        </p:nvSpPr>
        <p:spPr/>
        <p:txBody>
          <a:bodyPr>
            <a:normAutofit/>
          </a:bodyPr>
          <a:lstStyle/>
          <a:p>
            <a:r>
              <a:rPr lang="en-US" sz="2400" dirty="0" smtClean="0">
                <a:solidFill>
                  <a:schemeClr val="accent1">
                    <a:lumMod val="75000"/>
                  </a:schemeClr>
                </a:solidFill>
              </a:rPr>
              <a:t>Proven Success by a Seasoned GED Math Instructor</a:t>
            </a:r>
            <a:endParaRPr lang="en-US" sz="2400" dirty="0">
              <a:solidFill>
                <a:schemeClr val="accent1">
                  <a:lumMod val="75000"/>
                </a:schemeClr>
              </a:solidFill>
            </a:endParaRPr>
          </a:p>
        </p:txBody>
      </p:sp>
    </p:spTree>
    <p:extLst>
      <p:ext uri="{BB962C8B-B14F-4D97-AF65-F5344CB8AC3E}">
        <p14:creationId xmlns:p14="http://schemas.microsoft.com/office/powerpoint/2010/main" val="1061557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re-invent the wheel – I’m happy to share my materials with you</a:t>
            </a:r>
            <a:endParaRPr lang="en-US" dirty="0"/>
          </a:p>
        </p:txBody>
      </p:sp>
      <p:sp>
        <p:nvSpPr>
          <p:cNvPr id="3" name="Content Placeholder 2"/>
          <p:cNvSpPr>
            <a:spLocks noGrp="1"/>
          </p:cNvSpPr>
          <p:nvPr>
            <p:ph idx="1"/>
          </p:nvPr>
        </p:nvSpPr>
        <p:spPr/>
        <p:txBody>
          <a:bodyPr/>
          <a:lstStyle/>
          <a:p>
            <a:r>
              <a:rPr lang="en-US" dirty="0" smtClean="0"/>
              <a:t>Daily lesson plans from whole numbers through Algebra, curriculum inventory checklist</a:t>
            </a:r>
          </a:p>
          <a:p>
            <a:r>
              <a:rPr lang="en-US" dirty="0" smtClean="0"/>
              <a:t>Example of class syllabi</a:t>
            </a:r>
          </a:p>
          <a:p>
            <a:r>
              <a:rPr lang="en-US" dirty="0" smtClean="0"/>
              <a:t>Student curriculum checklist – they track their own learning</a:t>
            </a:r>
          </a:p>
          <a:p>
            <a:r>
              <a:rPr lang="en-US" dirty="0" smtClean="0"/>
              <a:t>Helper sheets – single pages of rules for numerous lessons: fractions, decimals, </a:t>
            </a:r>
            <a:r>
              <a:rPr lang="en-US" dirty="0" err="1" smtClean="0"/>
              <a:t>percents</a:t>
            </a:r>
            <a:r>
              <a:rPr lang="en-US" dirty="0" smtClean="0"/>
              <a:t>, order of operations, exponents, algebraic equations, geometry definitions, quadratic equations, </a:t>
            </a:r>
            <a:r>
              <a:rPr lang="en-US" dirty="0" err="1" smtClean="0"/>
              <a:t>etc</a:t>
            </a:r>
            <a:endParaRPr lang="en-US" dirty="0" smtClean="0"/>
          </a:p>
          <a:p>
            <a:r>
              <a:rPr lang="en-US" dirty="0" smtClean="0"/>
              <a:t>Test taking strategies – specific to math and then transferable to any subject</a:t>
            </a:r>
            <a:endParaRPr lang="en-US" dirty="0"/>
          </a:p>
        </p:txBody>
      </p:sp>
    </p:spTree>
    <p:extLst>
      <p:ext uri="{BB962C8B-B14F-4D97-AF65-F5344CB8AC3E}">
        <p14:creationId xmlns:p14="http://schemas.microsoft.com/office/powerpoint/2010/main" val="2105504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7275" y="624110"/>
            <a:ext cx="9087337" cy="688642"/>
          </a:xfrm>
        </p:spPr>
        <p:txBody>
          <a:bodyPr>
            <a:normAutofit fontScale="90000"/>
          </a:bodyPr>
          <a:lstStyle/>
          <a:p>
            <a:r>
              <a:rPr lang="en-US" sz="2000" dirty="0" smtClean="0"/>
              <a:t>Stefan’s Overview – Crossover Table of Aztec/Workbook/PowerPoint for GED</a:t>
            </a:r>
            <a:endParaRPr lang="en-US" sz="2000" dirty="0"/>
          </a:p>
        </p:txBody>
      </p:sp>
      <p:pic>
        <p:nvPicPr>
          <p:cNvPr id="11" name="Content Placeholder 10"/>
          <p:cNvPicPr>
            <a:picLocks noGrp="1" noChangeAspect="1"/>
          </p:cNvPicPr>
          <p:nvPr>
            <p:ph idx="1"/>
          </p:nvPr>
        </p:nvPicPr>
        <p:blipFill>
          <a:blip r:embed="rId2"/>
          <a:stretch>
            <a:fillRect/>
          </a:stretch>
        </p:blipFill>
        <p:spPr>
          <a:xfrm>
            <a:off x="2758692" y="1113576"/>
            <a:ext cx="9221646" cy="5667470"/>
          </a:xfrm>
          <a:prstGeom prst="rect">
            <a:avLst/>
          </a:prstGeom>
        </p:spPr>
      </p:pic>
    </p:spTree>
    <p:extLst>
      <p:ext uri="{BB962C8B-B14F-4D97-AF65-F5344CB8AC3E}">
        <p14:creationId xmlns:p14="http://schemas.microsoft.com/office/powerpoint/2010/main" val="19967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649224"/>
            <a:ext cx="8915399" cy="2112083"/>
          </a:xfrm>
        </p:spPr>
        <p:txBody>
          <a:bodyPr>
            <a:noAutofit/>
          </a:bodyPr>
          <a:lstStyle/>
          <a:p>
            <a:pPr algn="ctr"/>
            <a:r>
              <a:rPr lang="en-US" sz="6000" dirty="0" smtClean="0"/>
              <a:t>Relationships and </a:t>
            </a:r>
            <a:br>
              <a:rPr lang="en-US" sz="6000" dirty="0" smtClean="0"/>
            </a:br>
            <a:r>
              <a:rPr lang="en-US" sz="6000" dirty="0" smtClean="0"/>
              <a:t>Repetition</a:t>
            </a:r>
            <a:endParaRPr lang="en-US" sz="6000" dirty="0"/>
          </a:p>
        </p:txBody>
      </p:sp>
      <p:sp>
        <p:nvSpPr>
          <p:cNvPr id="3" name="Subtitle 2"/>
          <p:cNvSpPr>
            <a:spLocks noGrp="1"/>
          </p:cNvSpPr>
          <p:nvPr>
            <p:ph type="subTitle" idx="1"/>
          </p:nvPr>
        </p:nvSpPr>
        <p:spPr>
          <a:xfrm>
            <a:off x="2589213" y="3014805"/>
            <a:ext cx="8915399" cy="2888858"/>
          </a:xfrm>
        </p:spPr>
        <p:txBody>
          <a:bodyPr>
            <a:normAutofit/>
          </a:bodyPr>
          <a:lstStyle/>
          <a:p>
            <a:r>
              <a:rPr lang="en-US" sz="2400" dirty="0" smtClean="0">
                <a:solidFill>
                  <a:schemeClr val="accent1">
                    <a:lumMod val="75000"/>
                  </a:schemeClr>
                </a:solidFill>
              </a:rPr>
              <a:t>Proven Success by a Seasoned GED Math Instructor</a:t>
            </a:r>
          </a:p>
          <a:p>
            <a:endParaRPr lang="en-US" sz="2400" dirty="0">
              <a:solidFill>
                <a:schemeClr val="accent1">
                  <a:lumMod val="75000"/>
                </a:schemeClr>
              </a:solidFill>
            </a:endParaRPr>
          </a:p>
          <a:p>
            <a:r>
              <a:rPr lang="en-US" sz="2400" dirty="0" smtClean="0">
                <a:solidFill>
                  <a:schemeClr val="tx1"/>
                </a:solidFill>
              </a:rPr>
              <a:t>Kelsee Rodabaugh: </a:t>
            </a:r>
            <a:r>
              <a:rPr lang="en-US" sz="2400" dirty="0" smtClean="0">
                <a:solidFill>
                  <a:schemeClr val="accent1">
                    <a:lumMod val="75000"/>
                  </a:schemeClr>
                </a:solidFill>
                <a:hlinkClick r:id="rId2"/>
              </a:rPr>
              <a:t>krodabaugh@mccneb.edu</a:t>
            </a:r>
            <a:endParaRPr lang="en-US" sz="2400" dirty="0" smtClean="0">
              <a:solidFill>
                <a:schemeClr val="accent1">
                  <a:lumMod val="75000"/>
                </a:schemeClr>
              </a:solidFill>
            </a:endParaRPr>
          </a:p>
          <a:p>
            <a:endParaRPr lang="en-US" sz="2400" dirty="0">
              <a:solidFill>
                <a:schemeClr val="accent1">
                  <a:lumMod val="75000"/>
                </a:schemeClr>
              </a:solidFill>
            </a:endParaRPr>
          </a:p>
          <a:p>
            <a:r>
              <a:rPr lang="en-US" sz="2400" dirty="0">
                <a:solidFill>
                  <a:schemeClr val="tx1"/>
                </a:solidFill>
              </a:rPr>
              <a:t>Stefan Becker: </a:t>
            </a:r>
            <a:r>
              <a:rPr lang="en-US" sz="2400" dirty="0" smtClean="0">
                <a:solidFill>
                  <a:schemeClr val="accent1">
                    <a:lumMod val="75000"/>
                  </a:schemeClr>
                </a:solidFill>
                <a:hlinkClick r:id="rId3"/>
              </a:rPr>
              <a:t>sbecker8076@mccneb.edu</a:t>
            </a:r>
            <a:r>
              <a:rPr lang="en-US" sz="2400" dirty="0" smtClean="0">
                <a:solidFill>
                  <a:schemeClr val="accent1">
                    <a:lumMod val="75000"/>
                  </a:schemeClr>
                </a:solidFill>
              </a:rPr>
              <a:t> </a:t>
            </a:r>
            <a:endParaRPr lang="en-US" sz="2400" dirty="0">
              <a:solidFill>
                <a:schemeClr val="accent1">
                  <a:lumMod val="75000"/>
                </a:schemeClr>
              </a:solidFill>
            </a:endParaRPr>
          </a:p>
        </p:txBody>
      </p:sp>
    </p:spTree>
    <p:extLst>
      <p:ext uri="{BB962C8B-B14F-4D97-AF65-F5344CB8AC3E}">
        <p14:creationId xmlns:p14="http://schemas.microsoft.com/office/powerpoint/2010/main" val="195435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Introductory Fun Math</a:t>
            </a:r>
            <a:endParaRPr lang="en-US" dirty="0"/>
          </a:p>
        </p:txBody>
      </p:sp>
      <p:sp>
        <p:nvSpPr>
          <p:cNvPr id="3" name="Content Placeholder 2"/>
          <p:cNvSpPr>
            <a:spLocks noGrp="1"/>
          </p:cNvSpPr>
          <p:nvPr>
            <p:ph idx="1"/>
          </p:nvPr>
        </p:nvSpPr>
        <p:spPr>
          <a:xfrm>
            <a:off x="2395728" y="2133600"/>
            <a:ext cx="9108884" cy="3777622"/>
          </a:xfrm>
        </p:spPr>
        <p:txBody>
          <a:bodyPr>
            <a:normAutofit fontScale="92500"/>
          </a:bodyPr>
          <a:lstStyle/>
          <a:p>
            <a:pPr marL="0" indent="0">
              <a:buNone/>
            </a:pPr>
            <a:r>
              <a:rPr lang="en-US" sz="2400" b="1" dirty="0"/>
              <a:t>It’s Your Birthday!</a:t>
            </a:r>
          </a:p>
          <a:p>
            <a:r>
              <a:rPr lang="en-US" dirty="0"/>
              <a:t> </a:t>
            </a:r>
            <a:r>
              <a:rPr lang="en-US" dirty="0" smtClean="0"/>
              <a:t>Write </a:t>
            </a:r>
            <a:r>
              <a:rPr lang="en-US" dirty="0"/>
              <a:t>the </a:t>
            </a:r>
            <a:r>
              <a:rPr lang="en-US" u="sng" dirty="0"/>
              <a:t>number of the month</a:t>
            </a:r>
            <a:r>
              <a:rPr lang="en-US" dirty="0"/>
              <a:t> of your birthday</a:t>
            </a:r>
            <a:r>
              <a:rPr lang="en-US" dirty="0" smtClean="0"/>
              <a:t>. Example</a:t>
            </a:r>
            <a:r>
              <a:rPr lang="en-US" dirty="0"/>
              <a:t>: January = 1, </a:t>
            </a:r>
            <a:r>
              <a:rPr lang="en-US" dirty="0" smtClean="0"/>
              <a:t>			February </a:t>
            </a:r>
            <a:r>
              <a:rPr lang="en-US" dirty="0"/>
              <a:t>= 2, March = 3, </a:t>
            </a:r>
            <a:r>
              <a:rPr lang="en-US" dirty="0" err="1"/>
              <a:t>etc</a:t>
            </a:r>
            <a:endParaRPr lang="en-US" dirty="0"/>
          </a:p>
          <a:p>
            <a:r>
              <a:rPr lang="en-US" dirty="0"/>
              <a:t> </a:t>
            </a:r>
            <a:r>
              <a:rPr lang="en-US" dirty="0" smtClean="0"/>
              <a:t>Multiply </a:t>
            </a:r>
            <a:r>
              <a:rPr lang="en-US" dirty="0"/>
              <a:t>this number by 5.</a:t>
            </a:r>
          </a:p>
          <a:p>
            <a:r>
              <a:rPr lang="en-US" dirty="0"/>
              <a:t> </a:t>
            </a:r>
            <a:r>
              <a:rPr lang="en-US" dirty="0" smtClean="0"/>
              <a:t>Add </a:t>
            </a:r>
            <a:r>
              <a:rPr lang="en-US" dirty="0"/>
              <a:t>7.</a:t>
            </a:r>
          </a:p>
          <a:p>
            <a:r>
              <a:rPr lang="en-US" dirty="0"/>
              <a:t> </a:t>
            </a:r>
            <a:r>
              <a:rPr lang="en-US" dirty="0" smtClean="0"/>
              <a:t>Multiply </a:t>
            </a:r>
            <a:r>
              <a:rPr lang="en-US" dirty="0"/>
              <a:t>by 4.</a:t>
            </a:r>
          </a:p>
          <a:p>
            <a:r>
              <a:rPr lang="en-US" dirty="0"/>
              <a:t> </a:t>
            </a:r>
            <a:r>
              <a:rPr lang="en-US" dirty="0" smtClean="0"/>
              <a:t>Add </a:t>
            </a:r>
            <a:r>
              <a:rPr lang="en-US" dirty="0"/>
              <a:t>13.</a:t>
            </a:r>
          </a:p>
          <a:p>
            <a:r>
              <a:rPr lang="en-US" dirty="0"/>
              <a:t> </a:t>
            </a:r>
            <a:r>
              <a:rPr lang="en-US" dirty="0" smtClean="0"/>
              <a:t>Multiply </a:t>
            </a:r>
            <a:r>
              <a:rPr lang="en-US" dirty="0"/>
              <a:t>by 5.</a:t>
            </a:r>
          </a:p>
          <a:p>
            <a:r>
              <a:rPr lang="en-US" dirty="0"/>
              <a:t> </a:t>
            </a:r>
            <a:r>
              <a:rPr lang="en-US" dirty="0" smtClean="0"/>
              <a:t>Add </a:t>
            </a:r>
            <a:r>
              <a:rPr lang="en-US" dirty="0"/>
              <a:t>the </a:t>
            </a:r>
            <a:r>
              <a:rPr lang="en-US" u="sng" dirty="0"/>
              <a:t>day of your birth</a:t>
            </a:r>
            <a:r>
              <a:rPr lang="en-US" dirty="0"/>
              <a:t>.</a:t>
            </a:r>
          </a:p>
          <a:p>
            <a:pPr lvl="0"/>
            <a:r>
              <a:rPr lang="en-US" dirty="0" smtClean="0"/>
              <a:t>Share </a:t>
            </a:r>
            <a:r>
              <a:rPr lang="en-US" dirty="0"/>
              <a:t>your answer to see if I can figure out what your birthday is from your answer. </a:t>
            </a:r>
          </a:p>
          <a:p>
            <a:endParaRPr lang="en-US" dirty="0"/>
          </a:p>
        </p:txBody>
      </p:sp>
    </p:spTree>
    <p:extLst>
      <p:ext uri="{BB962C8B-B14F-4D97-AF65-F5344CB8AC3E}">
        <p14:creationId xmlns:p14="http://schemas.microsoft.com/office/powerpoint/2010/main" val="3580593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Fun Math</a:t>
            </a:r>
          </a:p>
        </p:txBody>
      </p:sp>
      <p:sp>
        <p:nvSpPr>
          <p:cNvPr id="3" name="Content Placeholder 2"/>
          <p:cNvSpPr>
            <a:spLocks noGrp="1"/>
          </p:cNvSpPr>
          <p:nvPr>
            <p:ph idx="1"/>
          </p:nvPr>
        </p:nvSpPr>
        <p:spPr/>
        <p:txBody>
          <a:bodyPr>
            <a:normAutofit/>
          </a:bodyPr>
          <a:lstStyle/>
          <a:p>
            <a:pPr marL="0" indent="0">
              <a:buNone/>
            </a:pPr>
            <a:r>
              <a:rPr lang="en-US" sz="2800" b="1" dirty="0"/>
              <a:t>Brothers and </a:t>
            </a:r>
            <a:r>
              <a:rPr lang="en-US" sz="2800" b="1" dirty="0" smtClean="0"/>
              <a:t>Sisters</a:t>
            </a:r>
            <a:r>
              <a:rPr lang="en-US" sz="2800" b="1" dirty="0"/>
              <a:t> </a:t>
            </a:r>
            <a:endParaRPr lang="en-US" sz="2800" dirty="0"/>
          </a:p>
          <a:p>
            <a:r>
              <a:rPr lang="en-US" dirty="0"/>
              <a:t>1)  Write down how many brothers you have.</a:t>
            </a:r>
          </a:p>
          <a:p>
            <a:r>
              <a:rPr lang="en-US" dirty="0"/>
              <a:t> </a:t>
            </a:r>
            <a:r>
              <a:rPr lang="en-US" dirty="0" smtClean="0"/>
              <a:t>2</a:t>
            </a:r>
            <a:r>
              <a:rPr lang="en-US" dirty="0"/>
              <a:t>)  Multiply by 2.</a:t>
            </a:r>
          </a:p>
          <a:p>
            <a:r>
              <a:rPr lang="en-US" dirty="0"/>
              <a:t> </a:t>
            </a:r>
            <a:r>
              <a:rPr lang="en-US" dirty="0" smtClean="0"/>
              <a:t>3</a:t>
            </a:r>
            <a:r>
              <a:rPr lang="en-US" dirty="0"/>
              <a:t>)  Add 1.</a:t>
            </a:r>
          </a:p>
          <a:p>
            <a:r>
              <a:rPr lang="en-US" dirty="0"/>
              <a:t> </a:t>
            </a:r>
            <a:r>
              <a:rPr lang="en-US" dirty="0" smtClean="0"/>
              <a:t>4</a:t>
            </a:r>
            <a:r>
              <a:rPr lang="en-US" dirty="0"/>
              <a:t>)  Multiply by 5.</a:t>
            </a:r>
          </a:p>
          <a:p>
            <a:r>
              <a:rPr lang="en-US" dirty="0"/>
              <a:t> </a:t>
            </a:r>
            <a:r>
              <a:rPr lang="en-US" dirty="0" smtClean="0"/>
              <a:t>5</a:t>
            </a:r>
            <a:r>
              <a:rPr lang="en-US" dirty="0"/>
              <a:t>) Add the number of sisters you have.</a:t>
            </a:r>
          </a:p>
          <a:p>
            <a:r>
              <a:rPr lang="en-US" dirty="0"/>
              <a:t> </a:t>
            </a:r>
            <a:r>
              <a:rPr lang="en-US" dirty="0" smtClean="0"/>
              <a:t>6</a:t>
            </a:r>
            <a:r>
              <a:rPr lang="en-US" dirty="0"/>
              <a:t>)  Share your answer to see if I can figure out how many </a:t>
            </a:r>
            <a:r>
              <a:rPr lang="en-US" dirty="0" smtClean="0"/>
              <a:t>sisters </a:t>
            </a:r>
            <a:r>
              <a:rPr lang="en-US" dirty="0"/>
              <a:t>and brothers you have. </a:t>
            </a:r>
          </a:p>
          <a:p>
            <a:endParaRPr lang="en-US" dirty="0"/>
          </a:p>
        </p:txBody>
      </p:sp>
    </p:spTree>
    <p:extLst>
      <p:ext uri="{BB962C8B-B14F-4D97-AF65-F5344CB8AC3E}">
        <p14:creationId xmlns:p14="http://schemas.microsoft.com/office/powerpoint/2010/main" val="1005308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Adult Learning Theory </a:t>
            </a:r>
            <a:r>
              <a:rPr lang="en-US" dirty="0" smtClean="0"/>
              <a:t>– </a:t>
            </a:r>
            <a:br>
              <a:rPr lang="en-US" dirty="0" smtClean="0"/>
            </a:br>
            <a:r>
              <a:rPr lang="en-US" b="1" dirty="0" smtClean="0"/>
              <a:t>The </a:t>
            </a:r>
            <a:r>
              <a:rPr lang="en-US" b="1" dirty="0" err="1"/>
              <a:t>andragogical</a:t>
            </a:r>
            <a:r>
              <a:rPr lang="en-US" b="1" dirty="0"/>
              <a:t> model  </a:t>
            </a:r>
            <a:r>
              <a:rPr lang="en-US" dirty="0"/>
              <a:t/>
            </a:r>
            <a:br>
              <a:rPr lang="en-US" dirty="0"/>
            </a:br>
            <a:endParaRPr lang="en-US" dirty="0"/>
          </a:p>
        </p:txBody>
      </p:sp>
      <p:sp>
        <p:nvSpPr>
          <p:cNvPr id="3" name="Content Placeholder 2"/>
          <p:cNvSpPr>
            <a:spLocks noGrp="1"/>
          </p:cNvSpPr>
          <p:nvPr>
            <p:ph idx="1"/>
          </p:nvPr>
        </p:nvSpPr>
        <p:spPr>
          <a:xfrm>
            <a:off x="6323012" y="1140737"/>
            <a:ext cx="5181600" cy="4720314"/>
          </a:xfrm>
        </p:spPr>
        <p:txBody>
          <a:bodyPr>
            <a:normAutofit/>
          </a:bodyPr>
          <a:lstStyle/>
          <a:p>
            <a:r>
              <a:rPr lang="en-US" sz="1600" dirty="0" smtClean="0"/>
              <a:t>4</a:t>
            </a:r>
            <a:r>
              <a:rPr lang="en-US" sz="1600" dirty="0"/>
              <a:t>) </a:t>
            </a:r>
            <a:r>
              <a:rPr lang="en-US" sz="1600" b="1" dirty="0"/>
              <a:t>Readiness to Learn: </a:t>
            </a:r>
            <a:r>
              <a:rPr lang="en-US" sz="1600" dirty="0"/>
              <a:t>adults are ready to learn new material when their life has a need for it not only developmentally but in application. </a:t>
            </a:r>
            <a:r>
              <a:rPr lang="en-US" sz="1600" i="1" dirty="0"/>
              <a:t>	</a:t>
            </a:r>
            <a:r>
              <a:rPr lang="en-US" sz="1400" i="1" dirty="0"/>
              <a:t>For example: </a:t>
            </a:r>
            <a:r>
              <a:rPr lang="en-US" sz="1400" dirty="0"/>
              <a:t>a young couple is ready to take parenting classes when they learn they are expecting a baby. </a:t>
            </a:r>
            <a:r>
              <a:rPr lang="en-US" sz="1600" dirty="0"/>
              <a:t>  </a:t>
            </a:r>
            <a:endParaRPr lang="en-US" sz="1600" dirty="0" smtClean="0"/>
          </a:p>
          <a:p>
            <a:r>
              <a:rPr lang="en-US" sz="1600" dirty="0" smtClean="0"/>
              <a:t>5</a:t>
            </a:r>
            <a:r>
              <a:rPr lang="en-US" sz="1600" dirty="0"/>
              <a:t>) </a:t>
            </a:r>
            <a:r>
              <a:rPr lang="en-US" sz="1600" b="1" dirty="0"/>
              <a:t>Orientation to Learning: </a:t>
            </a:r>
            <a:r>
              <a:rPr lang="en-US" sz="1600" dirty="0"/>
              <a:t>adults are motivated to learn new material when they perceive this subject matter to be of value and relevant to their current lives.   </a:t>
            </a:r>
            <a:endParaRPr lang="en-US" sz="1600" dirty="0" smtClean="0"/>
          </a:p>
          <a:p>
            <a:r>
              <a:rPr lang="en-US" sz="1600" dirty="0" smtClean="0"/>
              <a:t>6</a:t>
            </a:r>
            <a:r>
              <a:rPr lang="en-US" sz="1600" dirty="0"/>
              <a:t>) </a:t>
            </a:r>
            <a:r>
              <a:rPr lang="en-US" sz="1600" b="1" dirty="0"/>
              <a:t>Motivation: </a:t>
            </a:r>
            <a:r>
              <a:rPr lang="en-US" sz="1600" dirty="0"/>
              <a:t>Most adults are intrinsically motivated to learn new material even when external forces are at stake (e.g. a job promotion).</a:t>
            </a:r>
            <a:endParaRPr lang="en-US" sz="1600" dirty="0"/>
          </a:p>
        </p:txBody>
      </p:sp>
      <p:sp>
        <p:nvSpPr>
          <p:cNvPr id="4" name="Text Placeholder 3"/>
          <p:cNvSpPr>
            <a:spLocks noGrp="1"/>
          </p:cNvSpPr>
          <p:nvPr>
            <p:ph type="body" sz="half" idx="2"/>
          </p:nvPr>
        </p:nvSpPr>
        <p:spPr/>
        <p:txBody>
          <a:bodyPr>
            <a:normAutofit fontScale="85000" lnSpcReduction="10000"/>
          </a:bodyPr>
          <a:lstStyle/>
          <a:p>
            <a:r>
              <a:rPr lang="en-US" sz="1900" dirty="0"/>
              <a:t>1) </a:t>
            </a:r>
            <a:r>
              <a:rPr lang="en-US" sz="1900" b="1" dirty="0"/>
              <a:t>The Need to Know: </a:t>
            </a:r>
            <a:r>
              <a:rPr lang="en-US" sz="1900" dirty="0"/>
              <a:t>adults need to understand the benefits of learning something new  </a:t>
            </a:r>
            <a:endParaRPr lang="en-US" sz="1900" dirty="0" smtClean="0"/>
          </a:p>
          <a:p>
            <a:r>
              <a:rPr lang="en-US" sz="1900" dirty="0" smtClean="0"/>
              <a:t>2</a:t>
            </a:r>
            <a:r>
              <a:rPr lang="en-US" sz="1900" dirty="0"/>
              <a:t>) </a:t>
            </a:r>
            <a:r>
              <a:rPr lang="en-US" sz="1900" b="1" dirty="0"/>
              <a:t>The Learner’s Self-Concept: </a:t>
            </a:r>
            <a:r>
              <a:rPr lang="en-US" sz="1900" dirty="0"/>
              <a:t>as educators, we can help learners move from dependency to </a:t>
            </a:r>
            <a:r>
              <a:rPr lang="en-US" sz="1900" dirty="0" smtClean="0"/>
              <a:t>self-directedness </a:t>
            </a:r>
            <a:r>
              <a:rPr lang="en-US" sz="1900" dirty="0"/>
              <a:t>in their own learning.   </a:t>
            </a:r>
            <a:endParaRPr lang="en-US" sz="1900" dirty="0" smtClean="0"/>
          </a:p>
          <a:p>
            <a:r>
              <a:rPr lang="en-US" sz="1900" dirty="0"/>
              <a:t>3) </a:t>
            </a:r>
            <a:r>
              <a:rPr lang="en-US" sz="1900" b="1" dirty="0"/>
              <a:t>The Role of the Learner’s Experiences: </a:t>
            </a:r>
            <a:r>
              <a:rPr lang="en-US" sz="1900" dirty="0"/>
              <a:t>as educators we can emphasize individualization in the learning process and understand that each learner has their own past experiences that have led up to this educational moment. </a:t>
            </a:r>
          </a:p>
          <a:p>
            <a:r>
              <a:rPr lang="en-US" sz="1800" dirty="0" smtClean="0"/>
              <a:t> </a:t>
            </a:r>
            <a:endParaRPr lang="en-US" sz="1800" dirty="0"/>
          </a:p>
        </p:txBody>
      </p:sp>
    </p:spTree>
    <p:extLst>
      <p:ext uri="{BB962C8B-B14F-4D97-AF65-F5344CB8AC3E}">
        <p14:creationId xmlns:p14="http://schemas.microsoft.com/office/powerpoint/2010/main" val="400008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1992" y="624110"/>
            <a:ext cx="9282619" cy="866362"/>
          </a:xfrm>
        </p:spPr>
        <p:txBody>
          <a:bodyPr/>
          <a:lstStyle/>
          <a:p>
            <a:r>
              <a:rPr lang="en-US" dirty="0" smtClean="0">
                <a:solidFill>
                  <a:schemeClr val="accent1">
                    <a:lumMod val="75000"/>
                  </a:schemeClr>
                </a:solidFill>
              </a:rPr>
              <a:t>First Day of Math Class is so IMPORTANT!</a:t>
            </a:r>
            <a:endParaRPr lang="en-US" dirty="0">
              <a:solidFill>
                <a:schemeClr val="accent1">
                  <a:lumMod val="75000"/>
                </a:schemeClr>
              </a:solidFill>
            </a:endParaRPr>
          </a:p>
        </p:txBody>
      </p:sp>
      <p:sp>
        <p:nvSpPr>
          <p:cNvPr id="3" name="Content Placeholder 2"/>
          <p:cNvSpPr>
            <a:spLocks noGrp="1"/>
          </p:cNvSpPr>
          <p:nvPr>
            <p:ph sz="half" idx="1"/>
          </p:nvPr>
        </p:nvSpPr>
        <p:spPr>
          <a:xfrm>
            <a:off x="2350007" y="1249378"/>
            <a:ext cx="5698523" cy="5123990"/>
          </a:xfrm>
        </p:spPr>
        <p:txBody>
          <a:bodyPr>
            <a:normAutofit fontScale="92500"/>
          </a:bodyPr>
          <a:lstStyle/>
          <a:p>
            <a:r>
              <a:rPr lang="en-US" sz="3200" b="1" dirty="0"/>
              <a:t>Provide a Syllabus </a:t>
            </a:r>
            <a:endParaRPr lang="en-US" sz="3200" b="1" dirty="0" smtClean="0"/>
          </a:p>
          <a:p>
            <a:pPr marL="0" indent="0">
              <a:buNone/>
            </a:pPr>
            <a:r>
              <a:rPr lang="en-US" sz="3200" b="1" dirty="0" smtClean="0"/>
              <a:t>	</a:t>
            </a:r>
            <a:r>
              <a:rPr lang="en-US" dirty="0" smtClean="0"/>
              <a:t>this outlines the calendar and activities as well as procedures, etc.</a:t>
            </a:r>
          </a:p>
          <a:p>
            <a:pPr>
              <a:spcBef>
                <a:spcPts val="600"/>
              </a:spcBef>
            </a:pPr>
            <a:r>
              <a:rPr lang="en-US" sz="3200" b="1" dirty="0" smtClean="0"/>
              <a:t>Set Expectations </a:t>
            </a:r>
            <a:endParaRPr lang="en-US" sz="3200" b="1" dirty="0"/>
          </a:p>
          <a:p>
            <a:pPr marL="0" indent="0">
              <a:spcBef>
                <a:spcPts val="600"/>
              </a:spcBef>
              <a:buNone/>
            </a:pPr>
            <a:r>
              <a:rPr lang="en-US" sz="3200" b="1" dirty="0"/>
              <a:t>	</a:t>
            </a:r>
            <a:r>
              <a:rPr lang="en-US" dirty="0"/>
              <a:t>attendance, homework, </a:t>
            </a:r>
            <a:r>
              <a:rPr lang="en-US" dirty="0" smtClean="0"/>
              <a:t>class structure etc</a:t>
            </a:r>
            <a:r>
              <a:rPr lang="en-US" dirty="0"/>
              <a:t>.</a:t>
            </a:r>
          </a:p>
          <a:p>
            <a:r>
              <a:rPr lang="en-US" sz="3200" b="1" dirty="0" smtClean="0"/>
              <a:t>Calm Their Fears </a:t>
            </a:r>
          </a:p>
          <a:p>
            <a:pPr marL="0" indent="0">
              <a:buNone/>
            </a:pPr>
            <a:r>
              <a:rPr lang="en-US" sz="2400" b="1" dirty="0"/>
              <a:t>	</a:t>
            </a:r>
            <a:r>
              <a:rPr lang="en-US" dirty="0" smtClean="0"/>
              <a:t>95% of my students over the years have had a negative experience in the math classroom setting</a:t>
            </a:r>
          </a:p>
          <a:p>
            <a:r>
              <a:rPr lang="en-US" sz="3200" b="1" dirty="0" smtClean="0"/>
              <a:t>Give Them Encouragement</a:t>
            </a:r>
          </a:p>
          <a:p>
            <a:pPr marL="0" indent="0">
              <a:buNone/>
            </a:pPr>
            <a:r>
              <a:rPr lang="en-US" sz="2400" b="1" dirty="0"/>
              <a:t>	</a:t>
            </a:r>
            <a:r>
              <a:rPr lang="en-US" sz="2400" b="1" dirty="0" smtClean="0"/>
              <a:t> </a:t>
            </a:r>
            <a:r>
              <a:rPr lang="en-US" dirty="0" smtClean="0"/>
              <a:t>real life examples are helpful!</a:t>
            </a:r>
          </a:p>
        </p:txBody>
      </p:sp>
      <p:pic>
        <p:nvPicPr>
          <p:cNvPr id="6" name="Content Placeholder 5"/>
          <p:cNvPicPr>
            <a:picLocks noGrp="1" noChangeAspect="1"/>
          </p:cNvPicPr>
          <p:nvPr>
            <p:ph sz="half" idx="2"/>
          </p:nvPr>
        </p:nvPicPr>
        <p:blipFill>
          <a:blip r:embed="rId2"/>
          <a:stretch>
            <a:fillRect/>
          </a:stretch>
        </p:blipFill>
        <p:spPr>
          <a:xfrm>
            <a:off x="8222329" y="2216017"/>
            <a:ext cx="3538434" cy="2369630"/>
          </a:xfrm>
          <a:prstGeom prst="rect">
            <a:avLst/>
          </a:prstGeom>
        </p:spPr>
      </p:pic>
    </p:spTree>
    <p:extLst>
      <p:ext uri="{BB962C8B-B14F-4D97-AF65-F5344CB8AC3E}">
        <p14:creationId xmlns:p14="http://schemas.microsoft.com/office/powerpoint/2010/main" val="3765546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07208" y="514382"/>
            <a:ext cx="9099739" cy="1280890"/>
          </a:xfrm>
        </p:spPr>
        <p:txBody>
          <a:bodyPr/>
          <a:lstStyle/>
          <a:p>
            <a:r>
              <a:rPr lang="en-US" dirty="0">
                <a:solidFill>
                  <a:schemeClr val="accent1">
                    <a:lumMod val="75000"/>
                  </a:schemeClr>
                </a:solidFill>
              </a:rPr>
              <a:t>First Day of Math Class is so IMPORTANT!</a:t>
            </a:r>
          </a:p>
        </p:txBody>
      </p:sp>
      <p:sp>
        <p:nvSpPr>
          <p:cNvPr id="9" name="Content Placeholder 8"/>
          <p:cNvSpPr>
            <a:spLocks noGrp="1"/>
          </p:cNvSpPr>
          <p:nvPr>
            <p:ph sz="half" idx="1"/>
          </p:nvPr>
        </p:nvSpPr>
        <p:spPr/>
        <p:txBody>
          <a:bodyPr/>
          <a:lstStyle/>
          <a:p>
            <a:r>
              <a:rPr lang="en-US" sz="2200" b="1" dirty="0" smtClean="0"/>
              <a:t>Explain CASAS levels </a:t>
            </a:r>
          </a:p>
          <a:p>
            <a:pPr lvl="1"/>
            <a:r>
              <a:rPr lang="en-US" dirty="0" smtClean="0"/>
              <a:t>This is NOT the GED test </a:t>
            </a:r>
          </a:p>
          <a:p>
            <a:pPr lvl="1"/>
            <a:r>
              <a:rPr lang="en-US" dirty="0" smtClean="0"/>
              <a:t>40 hours to re-evaluation with a progress test</a:t>
            </a:r>
          </a:p>
          <a:p>
            <a:pPr lvl="1"/>
            <a:r>
              <a:rPr lang="en-US" dirty="0" smtClean="0"/>
              <a:t>Goal is Level 6</a:t>
            </a:r>
          </a:p>
          <a:p>
            <a:r>
              <a:rPr lang="en-US" sz="2200" b="1" dirty="0" smtClean="0"/>
              <a:t>Math Curriculum Checklist</a:t>
            </a:r>
          </a:p>
          <a:p>
            <a:pPr lvl="1"/>
            <a:r>
              <a:rPr lang="en-US" dirty="0" smtClean="0"/>
              <a:t>Skills for the GED</a:t>
            </a:r>
          </a:p>
          <a:p>
            <a:pPr lvl="1"/>
            <a:r>
              <a:rPr lang="en-US" dirty="0" smtClean="0"/>
              <a:t>GED© Ready and other practice tests </a:t>
            </a:r>
            <a:endParaRPr lang="en-US" dirty="0"/>
          </a:p>
        </p:txBody>
      </p:sp>
      <p:sp>
        <p:nvSpPr>
          <p:cNvPr id="10" name="Content Placeholder 9"/>
          <p:cNvSpPr>
            <a:spLocks noGrp="1"/>
          </p:cNvSpPr>
          <p:nvPr>
            <p:ph sz="half" idx="2"/>
          </p:nvPr>
        </p:nvSpPr>
        <p:spPr/>
        <p:txBody>
          <a:bodyPr/>
          <a:lstStyle/>
          <a:p>
            <a:r>
              <a:rPr lang="en-US" dirty="0" smtClean="0"/>
              <a:t>Math class focuses on the computational skills </a:t>
            </a:r>
          </a:p>
          <a:p>
            <a:r>
              <a:rPr lang="en-US" dirty="0" smtClean="0"/>
              <a:t>Each lesson builds on the day before</a:t>
            </a:r>
          </a:p>
          <a:p>
            <a:r>
              <a:rPr lang="en-US" dirty="0" smtClean="0"/>
              <a:t>Word problems will help “train our brain” to read, evaluate, and solve for a </a:t>
            </a:r>
            <a:r>
              <a:rPr lang="en-US" i="1" dirty="0" smtClean="0">
                <a:solidFill>
                  <a:schemeClr val="accent1">
                    <a:lumMod val="75000"/>
                  </a:schemeClr>
                </a:solidFill>
              </a:rPr>
              <a:t>particular</a:t>
            </a:r>
            <a:r>
              <a:rPr lang="en-US" dirty="0" smtClean="0"/>
              <a:t> question </a:t>
            </a:r>
          </a:p>
          <a:p>
            <a:r>
              <a:rPr lang="en-US" dirty="0" smtClean="0"/>
              <a:t>Test taking strategies can be implemented on any test</a:t>
            </a:r>
            <a:endParaRPr lang="en-US" dirty="0"/>
          </a:p>
        </p:txBody>
      </p:sp>
    </p:spTree>
    <p:extLst>
      <p:ext uri="{BB962C8B-B14F-4D97-AF65-F5344CB8AC3E}">
        <p14:creationId xmlns:p14="http://schemas.microsoft.com/office/powerpoint/2010/main" val="40924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323012" y="934975"/>
            <a:ext cx="5181600" cy="5414963"/>
          </a:xfrm>
        </p:spPr>
        <p:txBody>
          <a:bodyPr/>
          <a:lstStyle/>
          <a:p>
            <a:r>
              <a:rPr lang="en-US" dirty="0"/>
              <a:t>How many of us are formally trained MATH teachers?</a:t>
            </a:r>
          </a:p>
          <a:p>
            <a:r>
              <a:rPr lang="en-US" dirty="0"/>
              <a:t>Share your </a:t>
            </a:r>
            <a:r>
              <a:rPr lang="en-US" dirty="0" smtClean="0"/>
              <a:t>struggles with your students.</a:t>
            </a:r>
            <a:endParaRPr lang="en-US" dirty="0"/>
          </a:p>
          <a:p>
            <a:r>
              <a:rPr lang="en-US" dirty="0"/>
              <a:t>Make mistakes – this is where the best learning happens!</a:t>
            </a:r>
          </a:p>
          <a:p>
            <a:r>
              <a:rPr lang="en-US" dirty="0"/>
              <a:t>“Learn together” – be </a:t>
            </a:r>
            <a:r>
              <a:rPr lang="en-US" dirty="0" smtClean="0"/>
              <a:t>honest. </a:t>
            </a:r>
            <a:endParaRPr lang="en-US" dirty="0"/>
          </a:p>
          <a:p>
            <a:r>
              <a:rPr lang="en-US" dirty="0"/>
              <a:t>Reflect – every day after class, take notes on what worked well and what didn’t. Use this to make changes for the better the next time around. </a:t>
            </a:r>
          </a:p>
          <a:p>
            <a:endParaRPr lang="en-US" dirty="0"/>
          </a:p>
        </p:txBody>
      </p:sp>
      <p:sp>
        <p:nvSpPr>
          <p:cNvPr id="7" name="Text Placeholder 6"/>
          <p:cNvSpPr>
            <a:spLocks noGrp="1"/>
          </p:cNvSpPr>
          <p:nvPr>
            <p:ph type="body" sz="half" idx="2"/>
          </p:nvPr>
        </p:nvSpPr>
        <p:spPr>
          <a:xfrm>
            <a:off x="2136618" y="832919"/>
            <a:ext cx="3957793" cy="5028130"/>
          </a:xfrm>
        </p:spPr>
        <p:txBody>
          <a:bodyPr>
            <a:normAutofit/>
          </a:bodyPr>
          <a:lstStyle/>
          <a:p>
            <a:pPr algn="ctr"/>
            <a:r>
              <a:rPr lang="en-US" sz="3600" dirty="0" smtClean="0"/>
              <a:t>Reflection </a:t>
            </a:r>
          </a:p>
          <a:p>
            <a:pPr algn="ctr"/>
            <a:r>
              <a:rPr lang="en-US" sz="3600" dirty="0" smtClean="0"/>
              <a:t>and redesign </a:t>
            </a:r>
          </a:p>
          <a:p>
            <a:pPr algn="ctr"/>
            <a:r>
              <a:rPr lang="en-US" sz="3600" dirty="0" smtClean="0"/>
              <a:t>are key to </a:t>
            </a:r>
            <a:r>
              <a:rPr lang="en-US" sz="3600" dirty="0" smtClean="0"/>
              <a:t>class </a:t>
            </a:r>
            <a:endParaRPr lang="en-US" sz="3600" dirty="0" smtClean="0"/>
          </a:p>
          <a:p>
            <a:pPr algn="ctr"/>
            <a:r>
              <a:rPr lang="en-US" sz="3600" dirty="0" smtClean="0"/>
              <a:t>improvement </a:t>
            </a:r>
          </a:p>
          <a:p>
            <a:pPr algn="ctr"/>
            <a:r>
              <a:rPr lang="en-US" sz="3600" dirty="0" smtClean="0"/>
              <a:t>on the part of an </a:t>
            </a:r>
          </a:p>
          <a:p>
            <a:pPr algn="ctr"/>
            <a:r>
              <a:rPr lang="en-US" sz="3600" dirty="0" smtClean="0"/>
              <a:t> </a:t>
            </a:r>
            <a:r>
              <a:rPr lang="en-US" sz="3600" dirty="0" smtClean="0"/>
              <a:t>instructor.</a:t>
            </a:r>
            <a:endParaRPr lang="en-US" sz="3600" dirty="0"/>
          </a:p>
        </p:txBody>
      </p:sp>
    </p:spTree>
    <p:extLst>
      <p:ext uri="{BB962C8B-B14F-4D97-AF65-F5344CB8AC3E}">
        <p14:creationId xmlns:p14="http://schemas.microsoft.com/office/powerpoint/2010/main" val="3135157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62543" y="452673"/>
            <a:ext cx="9370336" cy="5539978"/>
          </a:xfrm>
          <a:prstGeom prst="rect">
            <a:avLst/>
          </a:prstGeom>
          <a:noFill/>
        </p:spPr>
        <p:txBody>
          <a:bodyPr wrap="square" rtlCol="0">
            <a:spAutoFit/>
          </a:bodyPr>
          <a:lstStyle/>
          <a:p>
            <a:r>
              <a:rPr lang="en-US" sz="4800" dirty="0" smtClean="0"/>
              <a:t>Relationships </a:t>
            </a:r>
            <a:r>
              <a:rPr lang="en-US" dirty="0" smtClean="0"/>
              <a:t>and Repetition</a:t>
            </a:r>
          </a:p>
          <a:p>
            <a:endParaRPr lang="en-US" dirty="0"/>
          </a:p>
          <a:p>
            <a:pPr>
              <a:lnSpc>
                <a:spcPct val="150000"/>
              </a:lnSpc>
            </a:pPr>
            <a:r>
              <a:rPr lang="en-US" dirty="0" smtClean="0"/>
              <a:t>-   Do </a:t>
            </a:r>
            <a:r>
              <a:rPr lang="en-US" dirty="0"/>
              <a:t>you greet students by name?</a:t>
            </a:r>
          </a:p>
          <a:p>
            <a:pPr marL="285750" indent="-285750">
              <a:lnSpc>
                <a:spcPct val="150000"/>
              </a:lnSpc>
              <a:buFontTx/>
              <a:buChar char="-"/>
            </a:pPr>
            <a:r>
              <a:rPr lang="en-US" dirty="0" smtClean="0"/>
              <a:t>Building rapport can make it or break it in determining if students will continue</a:t>
            </a:r>
          </a:p>
          <a:p>
            <a:pPr marL="285750" indent="-285750">
              <a:lnSpc>
                <a:spcPct val="150000"/>
              </a:lnSpc>
              <a:buFontTx/>
              <a:buChar char="-"/>
            </a:pPr>
            <a:r>
              <a:rPr lang="en-US" dirty="0" smtClean="0"/>
              <a:t>Do you know their background – their job, family, motivation for coming to class?</a:t>
            </a:r>
          </a:p>
          <a:p>
            <a:pPr marL="285750" indent="-285750">
              <a:lnSpc>
                <a:spcPct val="150000"/>
              </a:lnSpc>
              <a:buFontTx/>
              <a:buChar char="-"/>
            </a:pPr>
            <a:r>
              <a:rPr lang="en-US" dirty="0" smtClean="0"/>
              <a:t>Having this understanding of your student will help you in providing relevant examples (connecting the curriculum) in class. Students want information that is easily understood (common language) and applicable to their daily lives.</a:t>
            </a:r>
          </a:p>
          <a:p>
            <a:pPr marL="285750" indent="-285750">
              <a:lnSpc>
                <a:spcPct val="150000"/>
              </a:lnSpc>
              <a:buFontTx/>
              <a:buChar char="-"/>
            </a:pPr>
            <a:r>
              <a:rPr lang="en-US" dirty="0" smtClean="0"/>
              <a:t>Do you foster a community in the classroom? Do you have conversations that everyone can relate to and want to be involved?</a:t>
            </a:r>
          </a:p>
          <a:p>
            <a:pPr marL="285750" indent="-285750">
              <a:lnSpc>
                <a:spcPct val="150000"/>
              </a:lnSpc>
              <a:buFontTx/>
              <a:buChar char="-"/>
            </a:pPr>
            <a:r>
              <a:rPr lang="en-US" dirty="0" smtClean="0"/>
              <a:t>Better </a:t>
            </a:r>
            <a:r>
              <a:rPr lang="en-US" dirty="0"/>
              <a:t>retention if student feels recognized, understood, “seen</a:t>
            </a:r>
            <a:r>
              <a:rPr lang="en-US" dirty="0" smtClean="0"/>
              <a:t>”.</a:t>
            </a:r>
            <a:endParaRPr lang="en-US" dirty="0"/>
          </a:p>
          <a:p>
            <a:pPr marL="285750" indent="-285750">
              <a:buFontTx/>
              <a:buChar char="-"/>
            </a:pPr>
            <a:endParaRPr lang="en-US" dirty="0"/>
          </a:p>
        </p:txBody>
      </p:sp>
    </p:spTree>
    <p:extLst>
      <p:ext uri="{BB962C8B-B14F-4D97-AF65-F5344CB8AC3E}">
        <p14:creationId xmlns:p14="http://schemas.microsoft.com/office/powerpoint/2010/main" val="943623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000" dirty="0"/>
              <a:t>Relationships and </a:t>
            </a:r>
            <a:r>
              <a:rPr lang="en-US" sz="5300" dirty="0"/>
              <a:t>Repetition</a:t>
            </a:r>
            <a:r>
              <a:rPr lang="en-US" dirty="0"/>
              <a:t/>
            </a:r>
            <a:br>
              <a:rPr lang="en-US" dirty="0"/>
            </a:br>
            <a:endParaRPr lang="en-US" dirty="0"/>
          </a:p>
        </p:txBody>
      </p:sp>
      <p:sp>
        <p:nvSpPr>
          <p:cNvPr id="3" name="Content Placeholder 2"/>
          <p:cNvSpPr>
            <a:spLocks noGrp="1"/>
          </p:cNvSpPr>
          <p:nvPr>
            <p:ph idx="1"/>
          </p:nvPr>
        </p:nvSpPr>
        <p:spPr>
          <a:xfrm>
            <a:off x="2589212" y="1548143"/>
            <a:ext cx="8915400" cy="4363079"/>
          </a:xfrm>
        </p:spPr>
        <p:txBody>
          <a:bodyPr>
            <a:normAutofit fontScale="92500" lnSpcReduction="10000"/>
          </a:bodyPr>
          <a:lstStyle/>
          <a:p>
            <a:r>
              <a:rPr lang="en-US" dirty="0" smtClean="0"/>
              <a:t>Daily class structure is the same: review of the previous lesson, teach the new concept, students practice with the problems. </a:t>
            </a:r>
          </a:p>
          <a:p>
            <a:r>
              <a:rPr lang="en-US" dirty="0" smtClean="0"/>
              <a:t>I </a:t>
            </a:r>
            <a:r>
              <a:rPr lang="en-US" dirty="0" smtClean="0"/>
              <a:t>learned to be consistent with the specific words I use to teach math</a:t>
            </a:r>
          </a:p>
          <a:p>
            <a:r>
              <a:rPr lang="en-US" dirty="0" smtClean="0"/>
              <a:t>For example, I ask the class everyday what a fraction is…</a:t>
            </a:r>
          </a:p>
          <a:p>
            <a:r>
              <a:rPr lang="en-US" dirty="0" smtClean="0"/>
              <a:t>Because this is the basic foundation of algebra, students need to know that a fraction is a part of a whole. More specifically, it’s a Part DIVIDED by a Whole</a:t>
            </a:r>
          </a:p>
          <a:p>
            <a:r>
              <a:rPr lang="en-US" dirty="0" smtClean="0"/>
              <a:t>These words are building the foundation for every other skill in math- decimals, geometry, algebra, </a:t>
            </a:r>
            <a:r>
              <a:rPr lang="en-US" dirty="0" err="1" smtClean="0"/>
              <a:t>etc</a:t>
            </a:r>
            <a:endParaRPr lang="en-US" dirty="0" smtClean="0"/>
          </a:p>
          <a:p>
            <a:r>
              <a:rPr lang="en-US" dirty="0" smtClean="0"/>
              <a:t>Algebraic equations – what you do on one side of the equal sign, you must do to the other. </a:t>
            </a:r>
          </a:p>
          <a:p>
            <a:r>
              <a:rPr lang="en-US" dirty="0" smtClean="0"/>
              <a:t>Everyday I teach a lesson, WE work through it together, THEY get time to practice the concept while I help provide feedback or re-teaching</a:t>
            </a:r>
          </a:p>
          <a:p>
            <a:pPr lvl="2"/>
            <a:r>
              <a:rPr lang="en-US" dirty="0" smtClean="0"/>
              <a:t>I do, WE do, THEY do approach</a:t>
            </a:r>
            <a:endParaRPr lang="en-US" dirty="0"/>
          </a:p>
          <a:p>
            <a:pPr lvl="2"/>
            <a:r>
              <a:rPr lang="en-US" dirty="0" smtClean="0"/>
              <a:t>Consistency in class structure helps with the repetition required to “cement” the learning</a:t>
            </a:r>
            <a:endParaRPr lang="en-US" dirty="0"/>
          </a:p>
        </p:txBody>
      </p:sp>
    </p:spTree>
    <p:extLst>
      <p:ext uri="{BB962C8B-B14F-4D97-AF65-F5344CB8AC3E}">
        <p14:creationId xmlns:p14="http://schemas.microsoft.com/office/powerpoint/2010/main" val="222618701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16246</TotalTime>
  <Words>1023</Words>
  <Application>Microsoft Office PowerPoint</Application>
  <PresentationFormat>Widescreen</PresentationFormat>
  <Paragraphs>91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Relationships     and  Repetition</vt:lpstr>
      <vt:lpstr>Introductory Fun Math</vt:lpstr>
      <vt:lpstr>Introductory Fun Math</vt:lpstr>
      <vt:lpstr>Adult Learning Theory –  The andragogical model   </vt:lpstr>
      <vt:lpstr>First Day of Math Class is so IMPORTANT!</vt:lpstr>
      <vt:lpstr>First Day of Math Class is so IMPORTANT!</vt:lpstr>
      <vt:lpstr>PowerPoint Presentation</vt:lpstr>
      <vt:lpstr>PowerPoint Presentation</vt:lpstr>
      <vt:lpstr>Relationships and Repetition </vt:lpstr>
      <vt:lpstr>Don’t re-invent the wheel – I’m happy to share my materials with you</vt:lpstr>
      <vt:lpstr>Stefan’s Overview – Crossover Table of Aztec/Workbook/PowerPoint for GED</vt:lpstr>
      <vt:lpstr>Relationships and  Repetition</vt:lpstr>
    </vt:vector>
  </TitlesOfParts>
  <Company>Metropolitan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 and Repetion</dc:title>
  <dc:creator>Rodabaugh, Kelsee</dc:creator>
  <cp:lastModifiedBy>Rodabaugh, Kelsee</cp:lastModifiedBy>
  <cp:revision>26</cp:revision>
  <dcterms:created xsi:type="dcterms:W3CDTF">2024-09-06T16:30:39Z</dcterms:created>
  <dcterms:modified xsi:type="dcterms:W3CDTF">2024-10-09T16:37:52Z</dcterms:modified>
</cp:coreProperties>
</file>